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17"/>
  </p:notesMasterIdLst>
  <p:sldIdLst>
    <p:sldId id="271" r:id="rId3"/>
    <p:sldId id="262" r:id="rId4"/>
    <p:sldId id="273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74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orient="horz" pos="3725" userDrawn="1">
          <p15:clr>
            <a:srgbClr val="A4A3A4"/>
          </p15:clr>
        </p15:guide>
        <p15:guide id="7" orient="horz" pos="958" userDrawn="1">
          <p15:clr>
            <a:srgbClr val="A4A3A4"/>
          </p15:clr>
        </p15:guide>
        <p15:guide id="9" orient="horz" pos="11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C2"/>
    <a:srgbClr val="0087C1"/>
    <a:srgbClr val="008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77" autoAdjust="0"/>
    <p:restoredTop sz="94680"/>
  </p:normalViewPr>
  <p:slideViewPr>
    <p:cSldViewPr snapToGrid="0" snapToObjects="1" showGuides="1">
      <p:cViewPr varScale="1">
        <p:scale>
          <a:sx n="129" d="100"/>
          <a:sy n="129" d="100"/>
        </p:scale>
        <p:origin x="216" y="1872"/>
      </p:cViewPr>
      <p:guideLst>
        <p:guide orient="horz" pos="232"/>
        <p:guide pos="234"/>
        <p:guide orient="horz" pos="4088"/>
        <p:guide pos="7446"/>
        <p:guide orient="horz" pos="3725"/>
        <p:guide orient="horz" pos="958"/>
        <p:guide orient="horz" pos="11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e Mencaccini" userId="2716c2c6-e062-4205-9ea3-962d8b4b3754" providerId="ADAL" clId="{E70C6FA8-BD24-4598-9EB5-F352F40064A3}"/>
    <pc:docChg chg="undo custSel modSld">
      <pc:chgData name="Pascale Mencaccini" userId="2716c2c6-e062-4205-9ea3-962d8b4b3754" providerId="ADAL" clId="{E70C6FA8-BD24-4598-9EB5-F352F40064A3}" dt="2022-12-01T10:25:36.390" v="35" actId="20577"/>
      <pc:docMkLst>
        <pc:docMk/>
      </pc:docMkLst>
      <pc:sldChg chg="modSp mod">
        <pc:chgData name="Pascale Mencaccini" userId="2716c2c6-e062-4205-9ea3-962d8b4b3754" providerId="ADAL" clId="{E70C6FA8-BD24-4598-9EB5-F352F40064A3}" dt="2022-12-01T09:44:26.827" v="27" actId="20577"/>
        <pc:sldMkLst>
          <pc:docMk/>
          <pc:sldMk cId="1365683220" sldId="269"/>
        </pc:sldMkLst>
        <pc:spChg chg="mod">
          <ac:chgData name="Pascale Mencaccini" userId="2716c2c6-e062-4205-9ea3-962d8b4b3754" providerId="ADAL" clId="{E70C6FA8-BD24-4598-9EB5-F352F40064A3}" dt="2022-12-01T09:44:10.453" v="22" actId="20577"/>
          <ac:spMkLst>
            <pc:docMk/>
            <pc:sldMk cId="1365683220" sldId="269"/>
            <ac:spMk id="2" creationId="{1884354F-19C1-901C-9341-5F00DBE0AD98}"/>
          </ac:spMkLst>
        </pc:spChg>
        <pc:spChg chg="mod">
          <ac:chgData name="Pascale Mencaccini" userId="2716c2c6-e062-4205-9ea3-962d8b4b3754" providerId="ADAL" clId="{E70C6FA8-BD24-4598-9EB5-F352F40064A3}" dt="2022-12-01T09:44:17.250" v="25" actId="20577"/>
          <ac:spMkLst>
            <pc:docMk/>
            <pc:sldMk cId="1365683220" sldId="269"/>
            <ac:spMk id="4" creationId="{35A98848-6EE4-7EE8-EB6F-6001AA37E77C}"/>
          </ac:spMkLst>
        </pc:spChg>
        <pc:spChg chg="mod">
          <ac:chgData name="Pascale Mencaccini" userId="2716c2c6-e062-4205-9ea3-962d8b4b3754" providerId="ADAL" clId="{E70C6FA8-BD24-4598-9EB5-F352F40064A3}" dt="2022-12-01T09:44:26.827" v="27" actId="20577"/>
          <ac:spMkLst>
            <pc:docMk/>
            <pc:sldMk cId="1365683220" sldId="269"/>
            <ac:spMk id="11" creationId="{B23A4766-27FB-4F19-309A-AF4A30D63654}"/>
          </ac:spMkLst>
        </pc:spChg>
        <pc:spChg chg="mod">
          <ac:chgData name="Pascale Mencaccini" userId="2716c2c6-e062-4205-9ea3-962d8b4b3754" providerId="ADAL" clId="{E70C6FA8-BD24-4598-9EB5-F352F40064A3}" dt="2022-12-01T09:44:23.699" v="26" actId="255"/>
          <ac:spMkLst>
            <pc:docMk/>
            <pc:sldMk cId="1365683220" sldId="269"/>
            <ac:spMk id="14" creationId="{275B4F36-785A-5AC8-08E4-D87E355340A4}"/>
          </ac:spMkLst>
        </pc:spChg>
        <pc:spChg chg="mod">
          <ac:chgData name="Pascale Mencaccini" userId="2716c2c6-e062-4205-9ea3-962d8b4b3754" providerId="ADAL" clId="{E70C6FA8-BD24-4598-9EB5-F352F40064A3}" dt="2022-12-01T09:43:29.978" v="16" actId="27636"/>
          <ac:spMkLst>
            <pc:docMk/>
            <pc:sldMk cId="1365683220" sldId="269"/>
            <ac:spMk id="16" creationId="{C75D3520-1FB5-784F-35F9-6EE9BF2356BE}"/>
          </ac:spMkLst>
        </pc:spChg>
      </pc:sldChg>
      <pc:sldChg chg="modSp mod">
        <pc:chgData name="Pascale Mencaccini" userId="2716c2c6-e062-4205-9ea3-962d8b4b3754" providerId="ADAL" clId="{E70C6FA8-BD24-4598-9EB5-F352F40064A3}" dt="2022-12-01T10:25:36.390" v="35" actId="20577"/>
        <pc:sldMkLst>
          <pc:docMk/>
          <pc:sldMk cId="708788710" sldId="273"/>
        </pc:sldMkLst>
        <pc:spChg chg="mod">
          <ac:chgData name="Pascale Mencaccini" userId="2716c2c6-e062-4205-9ea3-962d8b4b3754" providerId="ADAL" clId="{E70C6FA8-BD24-4598-9EB5-F352F40064A3}" dt="2022-12-01T10:25:36.390" v="35" actId="20577"/>
          <ac:spMkLst>
            <pc:docMk/>
            <pc:sldMk cId="708788710" sldId="273"/>
            <ac:spMk id="8" creationId="{C0076B04-A356-F1C9-F773-AC75680FF2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D579E-D56D-D147-B978-28756CDFD5BC}" type="datetimeFigureOut">
              <a:rPr lang="it-CH" smtClean="0"/>
              <a:t>21.11.24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52A19-6C2B-F54A-BABE-B1B41008C93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6945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AF891A89-4B5C-F1E9-3C1E-61B23FDBB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77744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AF891A89-4B5C-F1E9-3C1E-61B23FDBB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2178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E9439E-421F-EC0D-B81C-DAADCCEAC627}"/>
              </a:ext>
            </a:extLst>
          </p:cNvPr>
          <p:cNvSpPr txBox="1"/>
          <p:nvPr userDrawn="1"/>
        </p:nvSpPr>
        <p:spPr>
          <a:xfrm>
            <a:off x="274493" y="6035753"/>
            <a:ext cx="8399867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2700">
              <a:spcBef>
                <a:spcPts val="0"/>
              </a:spcBef>
              <a:spcAft>
                <a:spcPts val="0"/>
              </a:spcAft>
            </a:pPr>
            <a:fld id="{16F504A4-26F2-C341-BCBC-85B0D6A7384E}" type="datetimeFigureOut">
              <a:rPr lang="it-CH" sz="1400" b="0" i="0" smtClean="0">
                <a:solidFill>
                  <a:schemeClr val="bg2">
                    <a:lumMod val="75000"/>
                  </a:schemeClr>
                </a:solidFill>
                <a:latin typeface="Helvetica 47 Light Condensed" pitchFamily="2" charset="0"/>
              </a:rPr>
              <a:pPr marL="12700">
                <a:spcBef>
                  <a:spcPts val="0"/>
                </a:spcBef>
                <a:spcAft>
                  <a:spcPts val="0"/>
                </a:spcAft>
              </a:pPr>
              <a:t>21.11.24</a:t>
            </a:fld>
            <a:endParaRPr lang="en-US" sz="1400" b="0" i="0" dirty="0">
              <a:solidFill>
                <a:schemeClr val="bg2">
                  <a:lumMod val="75000"/>
                </a:schemeClr>
              </a:solidFill>
              <a:effectLst/>
              <a:latin typeface="Helvetica 47 Light Condensed" pitchFamily="2" charset="0"/>
              <a:ea typeface="Helvetica 67 Medium Condensed" panose="02000503000000020004" pitchFamily="2" charset="0"/>
              <a:cs typeface="Helvetica 67 Medium Condensed" panose="02000503000000020004" pitchFamily="2" charset="0"/>
            </a:endParaRPr>
          </a:p>
          <a:p>
            <a:pPr marL="1270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Fédération </a:t>
            </a: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suisse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pour la formation continue FSEA</a:t>
            </a:r>
            <a:endParaRPr lang="it-CH" sz="1400" dirty="0">
              <a:solidFill>
                <a:schemeClr val="bg2">
                  <a:lumMod val="75000"/>
                </a:schemeClr>
              </a:solidFill>
              <a:effectLst/>
              <a:latin typeface="Helvetica 47 Light Condensed" pitchFamily="2" charset="0"/>
              <a:ea typeface="Helvetica 67 Medium Condensed" panose="02000503000000020004" pitchFamily="2" charset="0"/>
              <a:cs typeface="Helvetica 67 Medium Condensed" panose="02000503000000020004" pitchFamily="2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60A7E65-D29A-7C0E-2246-301ACA622C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10197" y="5902552"/>
            <a:ext cx="91032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8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CAF2DDB-01F7-2166-5690-CC79203F3B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10197" y="5902552"/>
            <a:ext cx="91032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F3EAE06-3D17-93C9-E447-C1CAC0502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85335"/>
            <a:ext cx="12192000" cy="812377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514FC00-86C3-5973-3758-BC6A21CE2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481" y="4693164"/>
            <a:ext cx="2820809" cy="178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4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Facteurs</a:t>
            </a:r>
            <a:r>
              <a:rPr lang="en-US" sz="4800" b="1" kern="0" spc="-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réussite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37552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1905"/>
              </a:spcBef>
              <a:spcAft>
                <a:spcPts val="0"/>
              </a:spcAft>
            </a:pP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Trouver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la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personne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qui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vous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ouvrira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portes</a:t>
            </a:r>
            <a:endParaRPr lang="de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Utiliser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réseaux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(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associations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branches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et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associations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professionnelles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marL="500380" indent="-342900" algn="l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Contacts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personnels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contacts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vos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contact</a:t>
            </a:r>
            <a:endParaRPr lang="de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500380" indent="-342900" algn="l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Objectif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: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obtenir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rendez-vous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dans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l’entreprise</a:t>
            </a:r>
            <a:endParaRPr lang="de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>
              <a:spcBef>
                <a:spcPts val="1905"/>
              </a:spcBef>
              <a:spcAft>
                <a:spcPts val="0"/>
              </a:spcAft>
            </a:pP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>
              <a:spcBef>
                <a:spcPts val="5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Se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préparer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: bien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connaître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les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entreprises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!</a:t>
            </a:r>
          </a:p>
          <a:p>
            <a:pPr marL="500380" indent="-342900" algn="l">
              <a:spcBef>
                <a:spcPts val="5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it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Connaître l’activité, la branche et la structure de l’emploi de l’entreprise concernée </a:t>
            </a:r>
            <a:br>
              <a:rPr lang="it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et parler sa langue</a:t>
            </a:r>
            <a:endParaRPr lang="en-US" sz="2400" dirty="0">
              <a:solidFill>
                <a:srgbClr val="0088C1"/>
              </a:solidFill>
              <a:latin typeface="HelveticaNeueLT Pro 57 Cn" panose="020B0506030502020204" pitchFamily="34" charset="77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157480" algn="l">
              <a:spcBef>
                <a:spcPts val="5"/>
              </a:spcBef>
              <a:spcAft>
                <a:spcPts val="0"/>
              </a:spcAft>
            </a:pP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9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Facteurs</a:t>
            </a:r>
            <a:r>
              <a:rPr lang="en-US" sz="4800" b="1" kern="0" spc="-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réussite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37552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1905"/>
              </a:spcBef>
              <a:spcAft>
                <a:spcPts val="0"/>
              </a:spcAft>
            </a:pP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Miser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sur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bénéfices</a:t>
            </a:r>
            <a:endParaRPr lang="de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Quel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est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bénéfice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attendu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Quel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est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l’intérêt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, </a:t>
            </a:r>
            <a:b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l’entreprise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concernée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d’investir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dans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compétences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base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</a:t>
            </a:r>
          </a:p>
          <a:p>
            <a:pPr marL="157480" algn="l">
              <a:spcBef>
                <a:spcPts val="1905"/>
              </a:spcBef>
              <a:spcAft>
                <a:spcPts val="0"/>
              </a:spcAft>
            </a:pP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>
              <a:spcBef>
                <a:spcPts val="5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Faire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une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offre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claire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et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transparente</a:t>
            </a:r>
            <a:endParaRPr lang="en-US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spcBef>
                <a:spcPts val="5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it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Comment fonctionne le processus ? Quelles sont les parties prenantes ? </a:t>
            </a:r>
            <a:br>
              <a:rPr lang="it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 quoi consistera le cours ? Combien coûtera-t-il à l’entreprise ?</a:t>
            </a:r>
          </a:p>
        </p:txBody>
      </p:sp>
    </p:spTree>
    <p:extLst>
      <p:ext uri="{BB962C8B-B14F-4D97-AF65-F5344CB8AC3E}">
        <p14:creationId xmlns:p14="http://schemas.microsoft.com/office/powerpoint/2010/main" val="3809197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… et encore </a:t>
            </a: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une</a:t>
            </a: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chose !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55840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3230"/>
              </a:spcBef>
              <a:spcAft>
                <a:spcPts val="0"/>
              </a:spcAft>
            </a:pP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Fiabilité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: 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pas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faire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promesse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l’on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ne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peut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tenir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!</a:t>
            </a:r>
          </a:p>
          <a:p>
            <a:pPr marL="157480" algn="l">
              <a:spcBef>
                <a:spcPts val="3230"/>
              </a:spcBef>
              <a:spcAft>
                <a:spcPts val="0"/>
              </a:spcAft>
            </a:pP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Agir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rapidement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: 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jamais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faire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attendre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client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!</a:t>
            </a:r>
          </a:p>
          <a:p>
            <a:pPr marL="157480" algn="l">
              <a:spcBef>
                <a:spcPts val="3230"/>
              </a:spcBef>
              <a:spcAft>
                <a:spcPts val="0"/>
              </a:spcAft>
            </a:pP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Flexibilité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et </a:t>
            </a:r>
            <a:r>
              <a:rPr lang="de-CH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créativité</a:t>
            </a:r>
            <a:endParaRPr lang="de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157480" algn="l">
              <a:spcBef>
                <a:spcPts val="3230"/>
              </a:spcBef>
              <a:spcAft>
                <a:spcPts val="0"/>
              </a:spcAft>
            </a:pP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Motivation :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soyez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vous-même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convaincu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la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promotion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des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compétences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base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est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d’une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grande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utilité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l’entreprise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.</a:t>
            </a:r>
            <a:endParaRPr lang="it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49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6823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915"/>
              </a:spcBef>
            </a:pPr>
            <a:r>
              <a:rPr lang="de-CH" sz="4800" b="1" kern="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Personne</a:t>
            </a:r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de-CH" sz="4800" b="1" kern="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contact</a:t>
            </a:r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: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tâches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et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compétences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2" name="Mostrina 1">
            <a:extLst>
              <a:ext uri="{FF2B5EF4-FFF2-40B4-BE49-F238E27FC236}">
                <a16:creationId xmlns:a16="http://schemas.microsoft.com/office/drawing/2014/main" id="{1884354F-19C1-901C-9341-5F00DBE0AD98}"/>
              </a:ext>
            </a:extLst>
          </p:cNvPr>
          <p:cNvSpPr/>
          <p:nvPr/>
        </p:nvSpPr>
        <p:spPr>
          <a:xfrm>
            <a:off x="467026" y="1253406"/>
            <a:ext cx="323929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Compétences </a:t>
            </a:r>
            <a:b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la personne </a:t>
            </a:r>
            <a:b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contact</a:t>
            </a:r>
          </a:p>
        </p:txBody>
      </p:sp>
      <p:sp>
        <p:nvSpPr>
          <p:cNvPr id="3" name="Mostrina 2">
            <a:extLst>
              <a:ext uri="{FF2B5EF4-FFF2-40B4-BE49-F238E27FC236}">
                <a16:creationId xmlns:a16="http://schemas.microsoft.com/office/drawing/2014/main" id="{C8C1B6A9-4E9D-3361-3E43-46FBB1BFFA4D}"/>
              </a:ext>
            </a:extLst>
          </p:cNvPr>
          <p:cNvSpPr/>
          <p:nvPr/>
        </p:nvSpPr>
        <p:spPr>
          <a:xfrm>
            <a:off x="3436377" y="1289578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Connaissance </a:t>
            </a:r>
            <a:b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du modèle GO</a:t>
            </a:r>
          </a:p>
        </p:txBody>
      </p:sp>
      <p:sp>
        <p:nvSpPr>
          <p:cNvPr id="4" name="Mostrina 3">
            <a:extLst>
              <a:ext uri="{FF2B5EF4-FFF2-40B4-BE49-F238E27FC236}">
                <a16:creationId xmlns:a16="http://schemas.microsoft.com/office/drawing/2014/main" id="{35A98848-6EE4-7EE8-EB6F-6001AA37E77C}"/>
              </a:ext>
            </a:extLst>
          </p:cNvPr>
          <p:cNvSpPr/>
          <p:nvPr/>
        </p:nvSpPr>
        <p:spPr>
          <a:xfrm>
            <a:off x="6141113" y="1289578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Attitude </a:t>
            </a:r>
          </a:p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la personne </a:t>
            </a:r>
            <a:b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contact</a:t>
            </a:r>
          </a:p>
        </p:txBody>
      </p:sp>
      <p:sp>
        <p:nvSpPr>
          <p:cNvPr id="5" name="Mostrina 4">
            <a:extLst>
              <a:ext uri="{FF2B5EF4-FFF2-40B4-BE49-F238E27FC236}">
                <a16:creationId xmlns:a16="http://schemas.microsoft.com/office/drawing/2014/main" id="{8230C665-F754-E314-9400-C86FB743C769}"/>
              </a:ext>
            </a:extLst>
          </p:cNvPr>
          <p:cNvSpPr/>
          <p:nvPr/>
        </p:nvSpPr>
        <p:spPr>
          <a:xfrm>
            <a:off x="8845849" y="1289578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Sensibilité du groupe-cible</a:t>
            </a:r>
          </a:p>
        </p:txBody>
      </p:sp>
      <p:sp>
        <p:nvSpPr>
          <p:cNvPr id="6" name="Mostrina 5">
            <a:extLst>
              <a:ext uri="{FF2B5EF4-FFF2-40B4-BE49-F238E27FC236}">
                <a16:creationId xmlns:a16="http://schemas.microsoft.com/office/drawing/2014/main" id="{6424CE2B-651C-8C31-B4A6-D820A7910891}"/>
              </a:ext>
            </a:extLst>
          </p:cNvPr>
          <p:cNvSpPr/>
          <p:nvPr/>
        </p:nvSpPr>
        <p:spPr>
          <a:xfrm>
            <a:off x="467026" y="2406970"/>
            <a:ext cx="323929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Préparation</a:t>
            </a:r>
          </a:p>
        </p:txBody>
      </p:sp>
      <p:sp>
        <p:nvSpPr>
          <p:cNvPr id="7" name="Mostrina 6">
            <a:extLst>
              <a:ext uri="{FF2B5EF4-FFF2-40B4-BE49-F238E27FC236}">
                <a16:creationId xmlns:a16="http://schemas.microsoft.com/office/drawing/2014/main" id="{C4A2FCBB-8699-1227-9501-05055E26644A}"/>
              </a:ext>
            </a:extLst>
          </p:cNvPr>
          <p:cNvSpPr/>
          <p:nvPr/>
        </p:nvSpPr>
        <p:spPr>
          <a:xfrm>
            <a:off x="3428365" y="2431101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Branches </a:t>
            </a:r>
            <a:b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et entreprises</a:t>
            </a:r>
          </a:p>
        </p:txBody>
      </p:sp>
      <p:sp>
        <p:nvSpPr>
          <p:cNvPr id="8" name="Mostrina 7">
            <a:extLst>
              <a:ext uri="{FF2B5EF4-FFF2-40B4-BE49-F238E27FC236}">
                <a16:creationId xmlns:a16="http://schemas.microsoft.com/office/drawing/2014/main" id="{CCA33955-09DF-25FA-59D1-375ED499A687}"/>
              </a:ext>
            </a:extLst>
          </p:cNvPr>
          <p:cNvSpPr/>
          <p:nvPr/>
        </p:nvSpPr>
        <p:spPr>
          <a:xfrm>
            <a:off x="6125089" y="2431101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Informations contextuelles</a:t>
            </a:r>
          </a:p>
        </p:txBody>
      </p:sp>
      <p:sp>
        <p:nvSpPr>
          <p:cNvPr id="9" name="Mostrina 8">
            <a:extLst>
              <a:ext uri="{FF2B5EF4-FFF2-40B4-BE49-F238E27FC236}">
                <a16:creationId xmlns:a16="http://schemas.microsoft.com/office/drawing/2014/main" id="{CDAC2E94-1D95-8B32-D680-8BC91082447D}"/>
              </a:ext>
            </a:extLst>
          </p:cNvPr>
          <p:cNvSpPr/>
          <p:nvPr/>
        </p:nvSpPr>
        <p:spPr>
          <a:xfrm>
            <a:off x="8821813" y="2431101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17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Préparation de la prise de contact</a:t>
            </a:r>
          </a:p>
        </p:txBody>
      </p:sp>
      <p:sp>
        <p:nvSpPr>
          <p:cNvPr id="10" name="Mostrina 9">
            <a:extLst>
              <a:ext uri="{FF2B5EF4-FFF2-40B4-BE49-F238E27FC236}">
                <a16:creationId xmlns:a16="http://schemas.microsoft.com/office/drawing/2014/main" id="{DD76B5FC-A7C7-D4E7-677E-B750C208B2B0}"/>
              </a:ext>
            </a:extLst>
          </p:cNvPr>
          <p:cNvSpPr/>
          <p:nvPr/>
        </p:nvSpPr>
        <p:spPr>
          <a:xfrm>
            <a:off x="467026" y="3522058"/>
            <a:ext cx="323929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Premier entretien dans l'entreprise</a:t>
            </a:r>
          </a:p>
        </p:txBody>
      </p:sp>
      <p:sp>
        <p:nvSpPr>
          <p:cNvPr id="11" name="Mostrina 10">
            <a:extLst>
              <a:ext uri="{FF2B5EF4-FFF2-40B4-BE49-F238E27FC236}">
                <a16:creationId xmlns:a16="http://schemas.microsoft.com/office/drawing/2014/main" id="{B23A4766-27FB-4F19-309A-AF4A30D63654}"/>
              </a:ext>
            </a:extLst>
          </p:cNvPr>
          <p:cNvSpPr/>
          <p:nvPr/>
        </p:nvSpPr>
        <p:spPr>
          <a:xfrm>
            <a:off x="3432371" y="3557746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Trouver un interlocuteur</a:t>
            </a:r>
          </a:p>
        </p:txBody>
      </p:sp>
      <p:sp>
        <p:nvSpPr>
          <p:cNvPr id="13" name="Mostrina 12">
            <a:extLst>
              <a:ext uri="{FF2B5EF4-FFF2-40B4-BE49-F238E27FC236}">
                <a16:creationId xmlns:a16="http://schemas.microsoft.com/office/drawing/2014/main" id="{900BCF15-3993-28FB-CA41-A7574F9B5C29}"/>
              </a:ext>
            </a:extLst>
          </p:cNvPr>
          <p:cNvSpPr/>
          <p:nvPr/>
        </p:nvSpPr>
        <p:spPr>
          <a:xfrm>
            <a:off x="6133101" y="3557746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1er appel téléphonique </a:t>
            </a:r>
            <a:b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décisif</a:t>
            </a:r>
          </a:p>
        </p:txBody>
      </p:sp>
      <p:sp>
        <p:nvSpPr>
          <p:cNvPr id="14" name="Mostrina 13">
            <a:extLst>
              <a:ext uri="{FF2B5EF4-FFF2-40B4-BE49-F238E27FC236}">
                <a16:creationId xmlns:a16="http://schemas.microsoft.com/office/drawing/2014/main" id="{275B4F36-785A-5AC8-08E4-D87E355340A4}"/>
              </a:ext>
            </a:extLst>
          </p:cNvPr>
          <p:cNvSpPr/>
          <p:nvPr/>
        </p:nvSpPr>
        <p:spPr>
          <a:xfrm>
            <a:off x="8833831" y="3557746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165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Argumentaire sur l'utilité pour l'entreprise</a:t>
            </a:r>
          </a:p>
        </p:txBody>
      </p:sp>
      <p:sp>
        <p:nvSpPr>
          <p:cNvPr id="15" name="Mostrina 14">
            <a:extLst>
              <a:ext uri="{FF2B5EF4-FFF2-40B4-BE49-F238E27FC236}">
                <a16:creationId xmlns:a16="http://schemas.microsoft.com/office/drawing/2014/main" id="{421845C4-47AC-8B1A-D12D-4C930C9E6615}"/>
              </a:ext>
            </a:extLst>
          </p:cNvPr>
          <p:cNvSpPr/>
          <p:nvPr/>
        </p:nvSpPr>
        <p:spPr>
          <a:xfrm>
            <a:off x="467026" y="4684391"/>
            <a:ext cx="323640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Conclusion et suivi</a:t>
            </a:r>
          </a:p>
        </p:txBody>
      </p:sp>
      <p:sp>
        <p:nvSpPr>
          <p:cNvPr id="20" name="Mostrina 19">
            <a:extLst>
              <a:ext uri="{FF2B5EF4-FFF2-40B4-BE49-F238E27FC236}">
                <a16:creationId xmlns:a16="http://schemas.microsoft.com/office/drawing/2014/main" id="{D67E453F-0D18-9C87-B1EF-1C339DCE323C}"/>
              </a:ext>
            </a:extLst>
          </p:cNvPr>
          <p:cNvSpPr/>
          <p:nvPr/>
        </p:nvSpPr>
        <p:spPr>
          <a:xfrm>
            <a:off x="8821812" y="4713870"/>
            <a:ext cx="2974675" cy="936625"/>
          </a:xfrm>
          <a:prstGeom prst="chevron">
            <a:avLst/>
          </a:prstGeom>
          <a:solidFill>
            <a:srgbClr val="0088C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Interface avec l'accompagnateur de processus</a:t>
            </a:r>
          </a:p>
        </p:txBody>
      </p:sp>
      <p:sp>
        <p:nvSpPr>
          <p:cNvPr id="12" name="Mostrina 11">
            <a:extLst>
              <a:ext uri="{FF2B5EF4-FFF2-40B4-BE49-F238E27FC236}">
                <a16:creationId xmlns:a16="http://schemas.microsoft.com/office/drawing/2014/main" id="{C4F607A2-9711-B087-8909-4041BFBF9058}"/>
              </a:ext>
            </a:extLst>
          </p:cNvPr>
          <p:cNvSpPr/>
          <p:nvPr/>
        </p:nvSpPr>
        <p:spPr>
          <a:xfrm>
            <a:off x="3428365" y="4713870"/>
            <a:ext cx="5671399" cy="936625"/>
          </a:xfrm>
          <a:prstGeom prst="chevron">
            <a:avLst/>
          </a:prstGeom>
          <a:solidFill>
            <a:srgbClr val="0087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Ancrage dans l'entreprise et caractère obligatoire (préparation du contrat)</a:t>
            </a:r>
          </a:p>
        </p:txBody>
      </p:sp>
    </p:spTree>
    <p:extLst>
      <p:ext uri="{BB962C8B-B14F-4D97-AF65-F5344CB8AC3E}">
        <p14:creationId xmlns:p14="http://schemas.microsoft.com/office/powerpoint/2010/main" val="1365683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0066A34C-9864-0D73-E3C9-46D4B64B0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it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Contact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37552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Cäcilia Märki</a:t>
            </a:r>
          </a:p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Schweizerischer Verband für Weiterbildung SVEB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Hardstrasse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235 </a:t>
            </a:r>
          </a:p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8005 Zürich</a:t>
            </a:r>
          </a:p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044 319 71 58</a:t>
            </a:r>
          </a:p>
          <a:p>
            <a:pPr marL="158400" algn="l">
              <a:spcBef>
                <a:spcPts val="785"/>
              </a:spcBef>
              <a:spcAft>
                <a:spcPts val="0"/>
              </a:spcAft>
            </a:pPr>
            <a:endParaRPr lang="de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Caecilia.maerki@alice.ch</a:t>
            </a:r>
            <a:endParaRPr lang="de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www.alice.ch</a:t>
            </a:r>
            <a:endParaRPr lang="it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5" name="docshape59">
            <a:extLst>
              <a:ext uri="{FF2B5EF4-FFF2-40B4-BE49-F238E27FC236}">
                <a16:creationId xmlns:a16="http://schemas.microsoft.com/office/drawing/2014/main" id="{7246B0E5-7F37-D68E-D332-2770E005113A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30" y="5068858"/>
            <a:ext cx="384048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725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CH" sz="4800" b="1" dirty="0">
                <a:solidFill>
                  <a:srgbClr val="0089C2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Cours axés sur la pratique :</a:t>
            </a:r>
            <a:br>
              <a:rPr lang="de-CH" sz="4800" b="1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sz="4800" b="1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prospection auprès des entreprises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1881188"/>
            <a:ext cx="11550966" cy="5738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CH" sz="2400" dirty="0">
                <a:effectLst/>
                <a:latin typeface="HelveticaNeueLT Pro 57 Cn" panose="020B0506030502020204" pitchFamily="34" charset="77"/>
                <a:ea typeface="Helvetica Neue Light" panose="02000403000000020004" pitchFamily="2" charset="0"/>
              </a:rPr>
              <a:t>Facteurs de réussite et obstacles pour les prestataires de cours</a:t>
            </a:r>
          </a:p>
        </p:txBody>
      </p:sp>
    </p:spTree>
    <p:extLst>
      <p:ext uri="{BB962C8B-B14F-4D97-AF65-F5344CB8AC3E}">
        <p14:creationId xmlns:p14="http://schemas.microsoft.com/office/powerpoint/2010/main" val="297317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82A3C0-6F3A-9017-ADF3-1D0A9E274920}"/>
              </a:ext>
            </a:extLst>
          </p:cNvPr>
          <p:cNvSpPr txBox="1">
            <a:spLocks/>
          </p:cNvSpPr>
          <p:nvPr/>
        </p:nvSpPr>
        <p:spPr>
          <a:xfrm>
            <a:off x="26823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Index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C0076B04-A356-F1C9-F773-AC75680FF21E}"/>
              </a:ext>
            </a:extLst>
          </p:cNvPr>
          <p:cNvSpPr txBox="1">
            <a:spLocks/>
          </p:cNvSpPr>
          <p:nvPr/>
        </p:nvSpPr>
        <p:spPr>
          <a:xfrm>
            <a:off x="268230" y="1455646"/>
            <a:ext cx="11552294" cy="41168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effectLst/>
                <a:latin typeface="HelveticaNeueLT Pro 57 Cn" panose="020B0506030502020204" pitchFamily="34" charset="77"/>
              </a:rPr>
              <a:t>Défis à relever lors de la prise de contact avec les entreprises</a:t>
            </a:r>
          </a:p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Conditions d’une prospection réussie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350838" algn="l"/>
                <a:tab pos="493713" algn="l"/>
              </a:tabLst>
            </a:pP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  <a:r>
              <a:rPr lang="it-CH" sz="2400" spc="0" dirty="0">
                <a:solidFill>
                  <a:srgbClr val="0088C1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1. </a:t>
            </a: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Que vendez-vous ?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350838" algn="l"/>
                <a:tab pos="493713" algn="l"/>
              </a:tabLst>
            </a:pPr>
            <a:r>
              <a:rPr lang="it-CH" sz="240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  <a:r>
              <a:rPr lang="it-CH" sz="2400" dirty="0">
                <a:solidFill>
                  <a:srgbClr val="0088C1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2. </a:t>
            </a:r>
            <a:r>
              <a:rPr lang="it-CH" sz="240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Procédure de vente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350838" algn="l"/>
                <a:tab pos="493713" algn="l"/>
              </a:tabLst>
            </a:pP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  <a:r>
              <a:rPr lang="it-CH" sz="2400" spc="0" dirty="0">
                <a:solidFill>
                  <a:srgbClr val="0088C1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3. </a:t>
            </a: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De quoi avez-vous besoin pour réussir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Facteurs de réussite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… et encore une chose !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 de contact : tâches et compétences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Contact</a:t>
            </a:r>
            <a:endParaRPr lang="it-CH" sz="2400" spc="0" dirty="0"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914400" lvl="1" indent="-457200">
              <a:spcBef>
                <a:spcPts val="800"/>
              </a:spcBef>
              <a:buClr>
                <a:srgbClr val="0088C1"/>
              </a:buClr>
              <a:buSzPct val="80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r>
              <a:rPr lang="it-CH" sz="1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0878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34C125-88D1-2EE0-9DC4-C55D942F052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70000" y="488029"/>
            <a:ext cx="11449050" cy="115252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l">
              <a:spcBef>
                <a:spcPts val="1520"/>
              </a:spcBef>
              <a:spcAft>
                <a:spcPts val="0"/>
              </a:spcAft>
              <a:buSzPts val="2000"/>
              <a:tabLst>
                <a:tab pos="494030" algn="l"/>
                <a:tab pos="495300" algn="l"/>
              </a:tabLst>
            </a:pP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Défis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à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relever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lors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la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prise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contact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avec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entreprises</a:t>
            </a:r>
            <a:endParaRPr lang="it-CH" sz="4800" dirty="0"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A6A6469-20A6-394B-6B0D-7F334E739448}"/>
              </a:ext>
            </a:extLst>
          </p:cNvPr>
          <p:cNvSpPr txBox="1">
            <a:spLocks/>
          </p:cNvSpPr>
          <p:nvPr/>
        </p:nvSpPr>
        <p:spPr>
          <a:xfrm>
            <a:off x="270000" y="2163722"/>
            <a:ext cx="11546031" cy="3270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ne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voient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pas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forcément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problèmes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avec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compétences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base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: c’est à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vous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rendre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attentives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à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sujet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et de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susciter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besoin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.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Votre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«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produit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», c.-à-d.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un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cours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axé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sur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la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pratique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n’est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pas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d’emblée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pertinent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. Celles-ci ne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comprennent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pas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directement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bénéfices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qu’elles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peuvent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en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retirer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.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De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nombreuses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notamment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PME,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éprouvent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généralement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une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certaine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méfiance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à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l’égard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la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formation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continue</a:t>
            </a:r>
            <a:r>
              <a:rPr lang="de-CH" sz="2400" spc="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.</a:t>
            </a:r>
            <a:endParaRPr lang="it-CH" sz="2400" dirty="0">
              <a:latin typeface="HelveticaNeueLT Pro 57 Cn" panose="020B0506030502020204" pitchFamily="34" charset="77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2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178778" y="192087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Conditions </a:t>
            </a: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d’une</a:t>
            </a: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prospection </a:t>
            </a: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réussie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68230" y="1881188"/>
            <a:ext cx="11552294" cy="32851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Un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produit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formation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clairement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défini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endParaRPr lang="de-CH" sz="2400" spc="0" dirty="0"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Une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procédure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prospection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claire</a:t>
            </a:r>
            <a:endParaRPr lang="de-CH" sz="2400" spc="0" dirty="0"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Des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ressources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internes et externes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la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mise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en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œuvre</a:t>
            </a:r>
            <a:r>
              <a:rPr lang="de-CH" sz="2400" spc="0" dirty="0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la </a:t>
            </a:r>
            <a:r>
              <a:rPr lang="de-CH" sz="2400" spc="0" dirty="0" err="1"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stratégie</a:t>
            </a:r>
            <a:endParaRPr lang="it-CH" sz="2400" spc="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93DE24B-DA11-632E-A889-0A9FD295EC27}"/>
              </a:ext>
            </a:extLst>
          </p:cNvPr>
          <p:cNvSpPr txBox="1">
            <a:spLocks/>
          </p:cNvSpPr>
          <p:nvPr/>
        </p:nvSpPr>
        <p:spPr>
          <a:xfrm>
            <a:off x="268230" y="5185351"/>
            <a:ext cx="7920000" cy="5439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2265"/>
              </a:spcBef>
            </a:pPr>
            <a:r>
              <a:rPr lang="de-CH" sz="1800" spc="-20" dirty="0" err="1">
                <a:solidFill>
                  <a:srgbClr val="0088C1"/>
                </a:solidFill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Objectif</a:t>
            </a:r>
            <a:endParaRPr lang="it-CH" sz="1800" dirty="0">
              <a:solidFill>
                <a:srgbClr val="0088C1"/>
              </a:solidFill>
              <a:effectLst/>
              <a:latin typeface="HelveticaNeueLT Pro 57 Cn" panose="020B0506030502020204" pitchFamily="34" charset="77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algn="l">
              <a:lnSpc>
                <a:spcPts val="1825"/>
              </a:lnSpc>
            </a:pPr>
            <a:r>
              <a:rPr lang="en-US" sz="1800" spc="-10" dirty="0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Disposer </a:t>
            </a:r>
            <a:r>
              <a:rPr lang="en-US" sz="1800" spc="-10" dirty="0" err="1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d’une</a:t>
            </a:r>
            <a:r>
              <a:rPr lang="en-US" sz="1800" spc="-10" dirty="0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esquisse de concept et </a:t>
            </a:r>
            <a:r>
              <a:rPr lang="en-US" sz="1800" spc="-10" dirty="0" err="1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connaître</a:t>
            </a:r>
            <a:r>
              <a:rPr lang="en-US" sz="1800" spc="-10" dirty="0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les </a:t>
            </a:r>
            <a:r>
              <a:rPr lang="en-US" sz="1800" spc="-10" dirty="0" err="1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prochaines</a:t>
            </a:r>
            <a:r>
              <a:rPr lang="en-US" sz="1800" spc="-10" dirty="0">
                <a:solidFill>
                  <a:srgbClr val="000000"/>
                </a:solidFill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étapes</a:t>
            </a:r>
            <a:endParaRPr lang="it-CH" sz="18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896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0890410-8C0C-0677-0DFF-75778E9D45CB}"/>
              </a:ext>
            </a:extLst>
          </p:cNvPr>
          <p:cNvSpPr txBox="1">
            <a:spLocks/>
          </p:cNvSpPr>
          <p:nvPr/>
        </p:nvSpPr>
        <p:spPr>
          <a:xfrm>
            <a:off x="268230" y="16062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spcBef>
                <a:spcPts val="1135"/>
              </a:spcBef>
              <a:buClr>
                <a:srgbClr val="0088C1"/>
              </a:buClr>
              <a:buSzPct val="100000"/>
              <a:tabLst>
                <a:tab pos="545465" algn="l"/>
              </a:tabLst>
            </a:pPr>
            <a:r>
              <a:rPr lang="en-US" sz="4800" b="1" kern="0" spc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1. </a:t>
            </a:r>
            <a:r>
              <a:rPr lang="en-US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 </a:t>
            </a:r>
            <a:r>
              <a:rPr lang="en-US" sz="4800" b="1" kern="0" spc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vendez-vous</a:t>
            </a:r>
            <a:r>
              <a:rPr lang="en-US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?</a:t>
            </a:r>
            <a:endParaRPr lang="it-CH" sz="4800" b="1" kern="0" spc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123E895-085D-BF9D-7714-064FE9B66DE9}"/>
              </a:ext>
            </a:extLst>
          </p:cNvPr>
          <p:cNvSpPr txBox="1">
            <a:spLocks/>
          </p:cNvSpPr>
          <p:nvPr/>
        </p:nvSpPr>
        <p:spPr>
          <a:xfrm>
            <a:off x="268230" y="1801201"/>
            <a:ext cx="11552294" cy="28929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Quelle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prestation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formation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et quelle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démarche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proposez-vous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aux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Combien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coûte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cours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Quels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sont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vos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arguments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convaincre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(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arguments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clés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vente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)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Quel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est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bénéfice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attendu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 Et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personnel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</a:t>
            </a:r>
            <a:endParaRPr lang="it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376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0890410-8C0C-0677-0DFF-75778E9D45CB}"/>
              </a:ext>
            </a:extLst>
          </p:cNvPr>
          <p:cNvSpPr txBox="1">
            <a:spLocks/>
          </p:cNvSpPr>
          <p:nvPr/>
        </p:nvSpPr>
        <p:spPr>
          <a:xfrm>
            <a:off x="268230" y="157546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135"/>
              </a:spcBef>
              <a:buClr>
                <a:srgbClr val="0088C1"/>
              </a:buClr>
              <a:buSzPct val="100000"/>
              <a:tabLst>
                <a:tab pos="545465" algn="l"/>
              </a:tabLst>
            </a:pPr>
            <a:r>
              <a:rPr lang="en-US" sz="4800" b="1" kern="0" dirty="0">
                <a:solidFill>
                  <a:srgbClr val="0088C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2. </a:t>
            </a:r>
            <a:r>
              <a:rPr lang="en-US" sz="4800" b="1" kern="0" dirty="0" err="1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Procédure</a:t>
            </a:r>
            <a:r>
              <a:rPr lang="en-US" sz="4800" b="1" kern="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vente</a:t>
            </a:r>
            <a:endParaRPr lang="it-CH" sz="4800" b="1" kern="0" spc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123E895-085D-BF9D-7714-064FE9B66DE9}"/>
              </a:ext>
            </a:extLst>
          </p:cNvPr>
          <p:cNvSpPr txBox="1">
            <a:spLocks/>
          </p:cNvSpPr>
          <p:nvPr/>
        </p:nvSpPr>
        <p:spPr>
          <a:xfrm>
            <a:off x="268230" y="1833922"/>
            <a:ext cx="11552294" cy="36224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Dans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quelles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branches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employé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-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-s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ont-ils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le plus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besoin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d’un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soutien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dans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domaine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des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compétences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base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«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lire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,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écrire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,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calculer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,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ordinateur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et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langue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» ?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494030" algn="l"/>
                <a:tab pos="495300" algn="l"/>
              </a:tabLst>
            </a:pPr>
            <a:endParaRPr lang="de-CH" sz="2400" dirty="0">
              <a:effectLst/>
              <a:latin typeface="HelveticaNeueLT Pro 57 Cn" panose="020B0506030502020204" pitchFamily="34" charset="77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Quelles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quelles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branches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font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déjà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partie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votre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réseau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(par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biais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d’autres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prestations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ou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produits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)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Comment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sélectionnez-vous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Où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trouvez-vous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le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soutien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nécessaire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pour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entreprises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vous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ouvrent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leurs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portes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Comment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procédez-vous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concrètement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(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principales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étapes</a:t>
            </a:r>
            <a:r>
              <a:rPr lang="de-CH" sz="2400" dirty="0">
                <a:effectLst/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) ?</a:t>
            </a:r>
            <a:endParaRPr lang="it-CH" sz="2400" dirty="0">
              <a:effectLst/>
              <a:latin typeface="HelveticaNeueLT Pro 57 Cn" panose="020B0506030502020204" pitchFamily="34" charset="77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855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0890410-8C0C-0677-0DFF-75778E9D45CB}"/>
              </a:ext>
            </a:extLst>
          </p:cNvPr>
          <p:cNvSpPr txBox="1">
            <a:spLocks/>
          </p:cNvSpPr>
          <p:nvPr/>
        </p:nvSpPr>
        <p:spPr>
          <a:xfrm>
            <a:off x="268230" y="0"/>
            <a:ext cx="11449050" cy="1175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rgbClr val="0088C1"/>
              </a:buClr>
              <a:buSzPct val="100000"/>
              <a:tabLst>
                <a:tab pos="545465" algn="l"/>
              </a:tabLst>
            </a:pPr>
            <a:r>
              <a:rPr lang="en-US" sz="4800" b="1" kern="0" dirty="0">
                <a:solidFill>
                  <a:srgbClr val="0088C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3. </a:t>
            </a:r>
            <a:r>
              <a:rPr lang="en-US" sz="4800" b="1" kern="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quoi </a:t>
            </a:r>
            <a:r>
              <a:rPr lang="en-US" sz="4800" b="1" kern="0" dirty="0" err="1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avez-vous</a:t>
            </a:r>
            <a:r>
              <a:rPr lang="en-US" sz="4800" b="1" kern="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dirty="0" err="1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besoin</a:t>
            </a:r>
            <a:r>
              <a:rPr lang="en-US" sz="4800" b="1" kern="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pour </a:t>
            </a:r>
            <a:r>
              <a:rPr lang="en-US" sz="4800" b="1" kern="0" dirty="0" err="1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réussir</a:t>
            </a:r>
            <a:r>
              <a:rPr lang="en-US" sz="4800" b="1" kern="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?</a:t>
            </a:r>
            <a:endParaRPr lang="it-CH" sz="4800" b="1" kern="0" spc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123E895-085D-BF9D-7714-064FE9B66DE9}"/>
              </a:ext>
            </a:extLst>
          </p:cNvPr>
          <p:cNvSpPr txBox="1">
            <a:spLocks/>
          </p:cNvSpPr>
          <p:nvPr/>
        </p:nvSpPr>
        <p:spPr>
          <a:xfrm>
            <a:off x="268230" y="1841432"/>
            <a:ext cx="11552294" cy="36224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quelles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ressources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avez-vous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besoin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en interne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quel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soutien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externe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disposez-vous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déjà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ou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avez-vous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besoin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quoi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avez-vous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besoin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pour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pouvoir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mettre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en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œuvre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votre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 err="1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stratégie</a:t>
            </a:r>
            <a:r>
              <a:rPr lang="de-CH" sz="2400" dirty="0">
                <a:latin typeface="HelveticaNeueLT Pro 57 Cn" panose="020B05060305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?</a:t>
            </a:r>
            <a:endParaRPr lang="it-CH" sz="24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65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Facteurs</a:t>
            </a:r>
            <a:r>
              <a:rPr lang="en-US" sz="4800" b="1" kern="0" spc="-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de </a:t>
            </a: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réussite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18378" y="1364414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2090"/>
              </a:spcBef>
              <a:spcAft>
                <a:spcPts val="0"/>
              </a:spcAft>
            </a:pP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Sélectionner</a:t>
            </a:r>
            <a:r>
              <a:rPr lang="en-US" sz="22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les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entreprises</a:t>
            </a:r>
            <a:r>
              <a:rPr lang="en-US" sz="22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potentielles</a:t>
            </a:r>
            <a:endParaRPr lang="en-US" sz="22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Pourquoi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une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entreprise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devrait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-elle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s’intéresser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à la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promotion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des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compétences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base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?</a:t>
            </a:r>
          </a:p>
          <a:p>
            <a:pPr marL="500380" indent="-342900" algn="l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Définir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soigneusement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groupe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cible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l’entreprise</a:t>
            </a:r>
            <a:r>
              <a:rPr lang="en-US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</a:p>
          <a:p>
            <a:pPr marL="157480" algn="l">
              <a:spcBef>
                <a:spcPts val="2090"/>
              </a:spcBef>
              <a:spcAft>
                <a:spcPts val="0"/>
              </a:spcAft>
            </a:pPr>
            <a:endParaRPr lang="it-CH" sz="22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/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Parler</a:t>
            </a:r>
            <a:r>
              <a:rPr lang="en-US" sz="22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aux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bonnes</a:t>
            </a:r>
            <a:r>
              <a:rPr lang="en-US" sz="22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personnes</a:t>
            </a:r>
            <a:endParaRPr lang="en-US" sz="2200" b="1" dirty="0">
              <a:solidFill>
                <a:srgbClr val="0088C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buFont typeface="Wingdings" pitchFamily="2" charset="2"/>
              <a:buChar char="§"/>
            </a:pP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Trouver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la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bonne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contact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dans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l’entreprise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b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(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motivée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disposant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d’un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pouvoir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décision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marL="500380" indent="-342900" algn="l">
              <a:buFont typeface="Wingdings" pitchFamily="2" charset="2"/>
              <a:buChar char="§"/>
            </a:pP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Ouverture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à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l’apprentissage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(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tout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au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long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la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vie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) </a:t>
            </a:r>
            <a:b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(ne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pas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perdre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temps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avec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des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personnes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 err="1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négatives</a:t>
            </a:r>
            <a:r>
              <a:rPr lang="de-CH" sz="2200" dirty="0">
                <a:effectLst/>
                <a:latin typeface="HelveticaNeueLT Pro 57 Cn" panose="020B0506030502020204" pitchFamily="34" charset="77"/>
                <a:ea typeface="Arial Narrow" panose="020B0604020202020204" pitchFamily="34" charset="0"/>
                <a:cs typeface="Arial Narrow" panose="020B0604020202020204" pitchFamily="34" charset="0"/>
              </a:rPr>
              <a:t>)</a:t>
            </a:r>
            <a:endParaRPr lang="it-CH" sz="2200" dirty="0">
              <a:effectLst/>
              <a:latin typeface="HelveticaNeueLT Pro 57 Cn" panose="020B0506030502020204" pitchFamily="34" charset="77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87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746</Words>
  <Application>Microsoft Macintosh PowerPoint</Application>
  <PresentationFormat>Widescreen</PresentationFormat>
  <Paragraphs>91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14</vt:i4>
      </vt:variant>
    </vt:vector>
  </HeadingPairs>
  <TitlesOfParts>
    <vt:vector size="23" baseType="lpstr">
      <vt:lpstr>Arial</vt:lpstr>
      <vt:lpstr>Calibri</vt:lpstr>
      <vt:lpstr>Helvetica 47 Light Condensed</vt:lpstr>
      <vt:lpstr>HELVETICA NEUE CONDENSED</vt:lpstr>
      <vt:lpstr>HELVETICA NEUE CONDENSED</vt:lpstr>
      <vt:lpstr>HelveticaNeueLT Pro 57 Cn</vt:lpstr>
      <vt:lpstr>Wingdings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Défis à relever lors de la prise de contact avec les entreprises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Jannuzzi</dc:creator>
  <cp:lastModifiedBy>Paolo Jannuzzi</cp:lastModifiedBy>
  <cp:revision>16</cp:revision>
  <dcterms:created xsi:type="dcterms:W3CDTF">2022-09-08T09:15:16Z</dcterms:created>
  <dcterms:modified xsi:type="dcterms:W3CDTF">2024-11-21T10:28:55Z</dcterms:modified>
</cp:coreProperties>
</file>